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6" r:id="rId4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5" r:id="rId18"/>
    <p:sldId id="270" r:id="rId19"/>
    <p:sldId id="271" r:id="rId20"/>
    <p:sldId id="272" r:id="rId21"/>
    <p:sldId id="273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c0d55a60009111f2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c433223?pid=082de22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5_1#2c2123df6?sp=1&amp;pid=a1c433223&amp;color=0,0,0&amp;vtp=1&amp;bbb=1&amp;hb=1&amp;hltap=1"/>
          <p:cNvSpPr/>
          <p:nvPr/>
        </p:nvSpPr>
        <p:spPr>
          <a:xfrm>
            <a:off x="612648" y="954024"/>
            <a:ext cx="10963656" cy="4533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诗人说到“古来圣贤皆寂寞，惟有饮者留其名”时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为什么单举曹植为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6_1#2c2123df6?sp=1&amp;pid=a1c433223&amp;color=0,0,0&amp;vtp=1&amp;bbb=1&amp;hb=1&amp;hla=1"/>
          <p:cNvSpPr/>
          <p:nvPr/>
        </p:nvSpPr>
        <p:spPr>
          <a:xfrm>
            <a:off x="612648" y="2221484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曹植与李白一样都才华横溢，但也都怀才不遇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曹植颇有功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名事业心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，一生追求“戮力上国，流惠下民，建永世之业”，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却于曹丕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曹叡两朝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，备受猜忌，有志难展。②李白钦佩其才干，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同情其遭遇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借以自况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；加之曹植与酒联系颇多，正好切事，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所以用为例证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37dbc93da?sp=1&amp;pid=a1c433223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你是从哪里看出诗人狂放的感情的？（6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37dbc93da?sp=1&amp;pid=a1c433223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口气甚大，“呼儿”“与尔”，指挥倜傥。②出手甚大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不惜拿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出名贵的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“五花马”“千金裘”换取美酒，以图一醉。③倒宾为主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本是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被友人招饮的客人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，此刻忘形，竟高踞一席，颐指气使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提议典裘当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马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，其形骸之放达，情态之任诞，呼之欲出。（每点2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b2f838056?sp=1&amp;pid=a1c433223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从哪些诗句中可以揣摩出此诗写于诗人被放逐的时候？（3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b2f838056?sp=1&amp;pid=a1c433223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“钟鼓馔玉不足贵，但愿长醉不愿醒。古来圣贤皆寂寞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惟有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饮者留其名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”这些诗句中，可以揣摩出这是诗人被“赐金放还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出长安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之后所作的一首诗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因为这些诗句表现出对权贵的透彻了解和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由此产生的对权贵的蔑视和鄙弃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，对权贵们嫉贤妒能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统治者压制人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才的愤激和不满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。而这只能在碰壁于朝廷之后产生。（2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bc0a6d4c7?sp=1&amp;pid=a1c433223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李白是一位性格多样的诗人，尤其是理想遭遇挫折后的他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内心世界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更为丰富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。从诗中我们可以读出怎样的李白？（6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6_1#bc0a6d4c7?sp=1&amp;pid=a1c433223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怀才不遇、壮志难酬的李白。李白白发已生，功业未成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首往事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，难免有人生短促之叹和怀才不遇的苦闷。李白虽然有才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没得到重用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。这正是李白性格当中的矛盾之处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他既对自己的才华充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满信心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，想有一番作为，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但是仕途受挫又使他的内心极度蔑视权贵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自信洒脱、淡泊名利的李白。李白虽有不平之气，但并不消沉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怀才不遇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，但仍渴望建功立业，渴望有所作为。“天生我材必有用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千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bc0a6d4c7?sp=1&amp;pid=a1c433223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bc0a6d4c7?sp=1&amp;pid=a1c433223&amp;color=0,0,0&amp;vtp=1&amp;bt=1&amp;bbb=1&amp;hb=1&amp;hla=1"/>
          <p:cNvSpPr/>
          <p:nvPr/>
        </p:nvSpPr>
        <p:spPr>
          <a:xfrm>
            <a:off x="612648" y="4426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金散尽还复来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”这两句诗中的“必”“还”充分显示出了李白的自信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他深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信自己的才能总有施展的时候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。③狂放的李白。“五花马、千金裘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儿将出换美酒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”，他要将一切价值昂贵之物都拿来“换美酒”，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恣意狂放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但愿长醉不愿醒”，他无力改变黑暗的社会，只好逃入酒乡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希望能</a:t>
            </a:r>
            <a:endParaRPr lang="en-US" altLang="zh-CN" sz="2800" b="1" i="0" smtClean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摆脱痛苦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3fb4ca2?pid=082de22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c0114ec15?pid=5c3fb4ca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8024" y="1081024"/>
            <a:ext cx="7232904" cy="317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c0114ec15?pid=5c3fb4ca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8880" y="468000"/>
            <a:ext cx="7260336" cy="4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c0114ec15?pid=5c3fb4ca2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466344"/>
            <a:ext cx="7324344" cy="511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c0114ec15?pid=5c3fb4ca2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648" y="466344"/>
            <a:ext cx="7790688" cy="443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b569ff85.fixed?pid=61fd98153&amp;color=0,173,163&amp;vtp=1&amp;bbb=1&amp;hb=1"/>
          <p:cNvSpPr/>
          <p:nvPr/>
        </p:nvSpPr>
        <p:spPr>
          <a:xfrm>
            <a:off x="877824" y="2127504"/>
            <a:ext cx="10981944" cy="1219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春江花月夜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4000" b="1" i="0" smtClean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4000" b="1" i="0" smtClean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卯正月二十日夜记梦</a:t>
            </a:r>
            <a:endParaRPr lang="en-US" altLang="zh-CN" sz="4000" dirty="0"/>
          </a:p>
        </p:txBody>
      </p:sp>
      <p:sp>
        <p:nvSpPr>
          <p:cNvPr id="3" name="C_2#3b569ff8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3b569ff85.fixed?pid=61fd9815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课时3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4ee245f8?lid=e4ee245f8&amp;cid=e4ee245f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e4ee245f8?lid=e4ee245f8&amp;cid=e4ee245f8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e4ee245f8?lid=082de2212&amp;cid=082de2212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e4ee245f8?lid=082de2212&amp;cid=082de2212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4ee245f8.fixed?pid=3b569ff8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e4ee245f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fcabb72?pid=e4ee245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pic>
        <p:nvPicPr>
          <p:cNvPr id="3" name="P_5_BD#e0e00d36f?htil=1&amp;pid=f6fcabb72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32720" y="1126109"/>
            <a:ext cx="1225296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P_5_BD#e0e00d36f?htil=1&amp;pid=f6fcabb72&amp;color=0,0,0&amp;vtp=1&amp;bbb=1&amp;hb=1&amp;hs=1"/>
          <p:cNvSpPr/>
          <p:nvPr/>
        </p:nvSpPr>
        <p:spPr>
          <a:xfrm>
            <a:off x="612648" y="1113409"/>
            <a:ext cx="9610344" cy="208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李白（701—762），字太白，号青莲居士，又号“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谪仙人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唐代诗人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。二十多岁时，出蜀远游。天宝元年（742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被召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至长安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，供奉翰林，后因受权贵谗毁，被迫离开长安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安史之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乱中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，曾为永王李璘的幕僚，在李璘谋乱兵败后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被流放到夜</a:t>
            </a:r>
            <a:endParaRPr lang="en-US" altLang="zh-CN" sz="2800" dirty="0"/>
          </a:p>
        </p:txBody>
      </p:sp>
      <p:sp>
        <p:nvSpPr>
          <p:cNvPr id="5" name="P_5_BD#e0e00d36f?htil=1&amp;pid=f6fcabb72&amp;color=0,0,0&amp;vtp=1&amp;bbb=1&amp;hb=1&amp;hs=1"/>
          <p:cNvSpPr/>
          <p:nvPr/>
        </p:nvSpPr>
        <p:spPr>
          <a:xfrm>
            <a:off x="611994" y="3194407"/>
            <a:ext cx="10968012" cy="2603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郎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。途中遇赦，后病逝于当涂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李白是继屈原之后中国古代最具个性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和浪漫精神的诗人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，有“诗仙”之美誉。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他的诗雄奇豪放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，想象丰富，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语言流畅自然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，音律和谐多变，善于从民歌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神话中汲取营养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构成了他作品中特有的瑰玮绚丽的色彩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  <a:p>
            <a:pPr latinLnBrk="1">
              <a:lnSpc>
                <a:spcPts val="4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代表作品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：《将进酒》《静夜思》《望庐山瀑布》《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侠客行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0e00d36f?pid=f6fcabb72&amp;color=0,0,0&amp;mp=1&amp;vtp=1&amp;bt=1&amp;bbb=1&amp;hb=1"/>
          <p:cNvSpPr/>
          <p:nvPr/>
        </p:nvSpPr>
        <p:spPr>
          <a:xfrm>
            <a:off x="612648" y="466344"/>
            <a:ext cx="10963656" cy="5829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唐玄宗天宝初年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，李白由吴筠推荐，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被唐玄宗招进京为供奉翰林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不久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，因权贵谗毁，被“赐金放还”。李白被排挤出京后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在江淮一带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盘桓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，心中极度烦闷，又重新踏上了云游祖国山河的漫漫旅途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作此诗时距他被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“赐金放还”已有多年。这一时期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李白与友人岑勋多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次应邀到嵩山另一好友元丹丘的颍阳山居做客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，三人登高宴饮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借酒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放歌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。诗人在政治上被排挤，受打击，理想不能实现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常常借饮酒来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消解胸中块垒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。人生快事莫过于置酒会友，诗人又正值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抱用世之才而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不遇合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”之际，于是借酒兴诗情，以抒发满腔不平之气。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82de2212.fixed?pid=3b569ff85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082de221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7d1969c?pid=082de2212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106c27ef8?sp=1&amp;pid=f17d1969c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106c27ef8?pid=f17d1969c&amp;color=0,0,0&amp;tib=255,255,255&amp;vip=1#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5416" y="1656461"/>
            <a:ext cx="7827264" cy="32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106c27ef8.blank?pid=f17d1969c&amp;color=0,0,0&amp;vpa=1&amp;vtp=1"/>
          <p:cNvSpPr/>
          <p:nvPr/>
        </p:nvSpPr>
        <p:spPr>
          <a:xfrm>
            <a:off x="6108192" y="1729613"/>
            <a:ext cx="1609344" cy="320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明镜悲白发</a:t>
            </a:r>
            <a:endParaRPr lang="en-US" altLang="zh-CN" sz="2400" dirty="0"/>
          </a:p>
        </p:txBody>
      </p:sp>
      <p:sp>
        <p:nvSpPr>
          <p:cNvPr id="6" name="QB_5_AN.3_1#106c27ef8.blank?pid=f17d1969c&amp;color=0,0,0&amp;vpa=2&amp;vtp=1"/>
          <p:cNvSpPr/>
          <p:nvPr/>
        </p:nvSpPr>
        <p:spPr>
          <a:xfrm>
            <a:off x="9198864" y="1711325"/>
            <a:ext cx="786384" cy="39319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悲伤</a:t>
            </a:r>
            <a:endParaRPr lang="en-US" altLang="zh-CN" sz="2400" dirty="0"/>
          </a:p>
        </p:txBody>
      </p:sp>
      <p:sp>
        <p:nvSpPr>
          <p:cNvPr id="7" name="QB_5_AN.4_1#106c27ef8.blank?pid=f17d1969c&amp;color=0,0,0&amp;vpa=3&amp;vtp=1"/>
          <p:cNvSpPr/>
          <p:nvPr/>
        </p:nvSpPr>
        <p:spPr>
          <a:xfrm>
            <a:off x="9171432" y="2497709"/>
            <a:ext cx="786384" cy="46634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欢快</a:t>
            </a:r>
            <a:endParaRPr lang="en-US" altLang="zh-CN" sz="2400" dirty="0"/>
          </a:p>
        </p:txBody>
      </p:sp>
      <p:sp>
        <p:nvSpPr>
          <p:cNvPr id="8" name="QB_5_AN.5_1#106c27ef8.blank?pid=f17d1969c&amp;color=0,0,0&amp;vpa=4&amp;vtp=1"/>
          <p:cNvSpPr/>
          <p:nvPr/>
        </p:nvSpPr>
        <p:spPr>
          <a:xfrm>
            <a:off x="6108192" y="3357245"/>
            <a:ext cx="1609344" cy="420624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长醉不愿醒</a:t>
            </a:r>
            <a:endParaRPr lang="en-US" altLang="zh-CN" sz="2400" dirty="0"/>
          </a:p>
        </p:txBody>
      </p:sp>
      <p:sp>
        <p:nvSpPr>
          <p:cNvPr id="9" name="QB_5_AN.6_1#106c27ef8.blank?pid=f17d1969c&amp;color=0,0,0&amp;vpa=5&amp;vtp=1"/>
          <p:cNvSpPr/>
          <p:nvPr/>
        </p:nvSpPr>
        <p:spPr>
          <a:xfrm>
            <a:off x="9198864" y="3357245"/>
            <a:ext cx="813816" cy="493776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激愤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_1#bc6b236cb?sp=1&amp;pid=f17d1969c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3" name="QB_5_BD.7_2#bc6b236cb?sp=1&amp;pid=f17d1969c&amp;color=0,0,0&amp;vtp=1&amp;bbb=1&amp;hb=1"/>
          <p:cNvSpPr/>
          <p:nvPr/>
        </p:nvSpPr>
        <p:spPr>
          <a:xfrm>
            <a:off x="612648" y="1069575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这首诗以豪放的语言，表现了诗人旷达不羁的性格、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内心的愤懑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反映了诗人面对①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的深刻矛盾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。从诗的主要内容看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似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乎写的都是及时行乐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、看透人生、只愿长醉不愿醒的消极想法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但诗</a:t>
            </a:r>
            <a:endParaRPr lang="en-US" altLang="zh-CN" sz="2800" b="0" i="0" smtClean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人用乐观好强的口吻肯定人生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，肯定自我，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流露出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28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8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的积极的本质内容来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4" name="QB_5_AN.8_1#bc6b236cb.blank?pid=f17d1969c&amp;color=0,0,0&amp;vpa=6&amp;vtp=1&amp;bbb=1"/>
          <p:cNvSpPr/>
          <p:nvPr/>
        </p:nvSpPr>
        <p:spPr>
          <a:xfrm>
            <a:off x="3467766" y="1804929"/>
            <a:ext cx="20447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理想与现实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QB_5_AN.9_1#bc6b236cb.blank?pid=f17d1969c&amp;color=0,0,0&amp;vpa=7&amp;vtp=1&amp;bbb=1&amp;hb=1"/>
          <p:cNvSpPr/>
          <p:nvPr/>
        </p:nvSpPr>
        <p:spPr>
          <a:xfrm>
            <a:off x="612648" y="2889255"/>
            <a:ext cx="10963656" cy="128016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 smtClean="0">
                <a:solidFill>
                  <a:srgbClr val="FF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                                           </a:t>
            </a:r>
            <a:r>
              <a:rPr lang="en-US" altLang="zh-CN" sz="2800" b="1" i="0" smtClean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怀才不遇而又渴望用世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3228</Words>
  <Application>WPS 演示</Application>
  <PresentationFormat>宽屏</PresentationFormat>
  <Paragraphs>133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Arial Unicode MS</vt:lpstr>
      <vt:lpstr>等线</vt:lpstr>
      <vt:lpstr>方正粗等线简体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3</cp:revision>
  <dcterms:created xsi:type="dcterms:W3CDTF">2025-03-28T12:50:00Z</dcterms:created>
  <dcterms:modified xsi:type="dcterms:W3CDTF">2025-09-03T02:36:15Z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EA9CD59ACC794583A36610EA99D66C81_12</vt:lpwstr>
  </property>
  <property fmtid="{D5CDD505-2E9C-101B-9397-08002B2CF9AE}" pid="3" name="KSOProductBuildVer">
    <vt:lpwstr>2052-12.1.0.22529</vt:lpwstr>
  </property>
</Properties>
</file>